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D3B"/>
    <a:srgbClr val="CC555D"/>
    <a:srgbClr val="585858"/>
    <a:srgbClr val="93BD00"/>
    <a:srgbClr val="75BCE3"/>
    <a:srgbClr val="009C92"/>
    <a:srgbClr val="009BD5"/>
    <a:srgbClr val="319F6B"/>
    <a:srgbClr val="0066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9" autoAdjust="0"/>
    <p:restoredTop sz="99515" autoAdjust="0"/>
  </p:normalViewPr>
  <p:slideViewPr>
    <p:cSldViewPr snapToGrid="0">
      <p:cViewPr>
        <p:scale>
          <a:sx n="80" d="100"/>
          <a:sy n="80" d="100"/>
        </p:scale>
        <p:origin x="1536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151" cy="496106"/>
          </a:xfrm>
          <a:prstGeom prst="rect">
            <a:avLst/>
          </a:prstGeom>
        </p:spPr>
        <p:txBody>
          <a:bodyPr vert="horz" lIns="86009" tIns="43006" rIns="86009" bIns="43006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054" y="0"/>
            <a:ext cx="2946151" cy="496106"/>
          </a:xfrm>
          <a:prstGeom prst="rect">
            <a:avLst/>
          </a:prstGeom>
        </p:spPr>
        <p:txBody>
          <a:bodyPr vert="horz" lIns="86009" tIns="43006" rIns="86009" bIns="43006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2018/6/7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29030"/>
            <a:ext cx="2946151" cy="496105"/>
          </a:xfrm>
          <a:prstGeom prst="rect">
            <a:avLst/>
          </a:prstGeom>
        </p:spPr>
        <p:txBody>
          <a:bodyPr vert="horz" lIns="86009" tIns="43006" rIns="86009" bIns="43006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054" y="9429030"/>
            <a:ext cx="2946151" cy="496105"/>
          </a:xfrm>
          <a:prstGeom prst="rect">
            <a:avLst/>
          </a:prstGeom>
        </p:spPr>
        <p:txBody>
          <a:bodyPr vert="horz" lIns="86009" tIns="43006" rIns="86009" bIns="43006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3"/>
            <a:ext cx="2945658" cy="498054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3"/>
            <a:ext cx="2945658" cy="498054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2018/6/7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8" rIns="91395" bIns="4569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3"/>
          </a:xfrm>
          <a:prstGeom prst="rect">
            <a:avLst/>
          </a:prstGeom>
        </p:spPr>
        <p:txBody>
          <a:bodyPr vert="horz" lIns="91395" tIns="45698" rIns="91395" bIns="456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28588"/>
            <a:ext cx="2945658" cy="498053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88"/>
            <a:ext cx="2945658" cy="498053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7775575" cy="10898333"/>
          </a:xfrm>
          <a:prstGeom prst="rect">
            <a:avLst/>
          </a:prstGeom>
          <a:pattFill prst="horzBrick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円柱 5"/>
          <p:cNvSpPr/>
          <p:nvPr/>
        </p:nvSpPr>
        <p:spPr>
          <a:xfrm rot="5400000">
            <a:off x="3270251" y="7396810"/>
            <a:ext cx="1482298" cy="4915268"/>
          </a:xfrm>
          <a:prstGeom prst="can">
            <a:avLst/>
          </a:prstGeom>
          <a:solidFill>
            <a:srgbClr val="93BD3B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35" name="Picture 11" descr="\\Server-win\share\アスクル関連\１月作業\0111アスクル\AI\001_921d_singlemother\wak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401" y="2926555"/>
            <a:ext cx="6599747" cy="3999316"/>
          </a:xfrm>
          <a:prstGeom prst="rect">
            <a:avLst/>
          </a:prstGeom>
          <a:noFill/>
        </p:spPr>
      </p:pic>
      <p:sp>
        <p:nvSpPr>
          <p:cNvPr id="71" name="正方形/長方形 70"/>
          <p:cNvSpPr/>
          <p:nvPr/>
        </p:nvSpPr>
        <p:spPr>
          <a:xfrm>
            <a:off x="5648325" y="3600450"/>
            <a:ext cx="1000125" cy="1028700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638801" y="3964871"/>
            <a:ext cx="1066800" cy="492443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355863" y="2956748"/>
            <a:ext cx="161935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☆日 </a:t>
            </a:r>
            <a:r>
              <a:rPr kumimoji="1" lang="ja-JP" altLang="en-US" sz="2000" dirty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465042" y="3823091"/>
            <a:ext cx="133274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☆会 </a:t>
            </a:r>
            <a:r>
              <a:rPr kumimoji="1" lang="ja-JP" altLang="en-US" sz="2000" dirty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</a:t>
            </a: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916921" y="4756620"/>
            <a:ext cx="226385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2800" dirty="0" smtClean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☆講師</a:t>
            </a:r>
            <a:endParaRPr kumimoji="1" lang="ja-JP" altLang="en-US" sz="1400" dirty="0">
              <a:solidFill>
                <a:srgbClr val="CC55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638136" y="3332186"/>
            <a:ext cx="495373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2018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日（水）　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624486" y="4226370"/>
            <a:ext cx="464817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メイン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ストリーム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協会　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1F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664424" y="5187266"/>
            <a:ext cx="4300768" cy="8925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崔　栄繁</a:t>
            </a:r>
            <a:r>
              <a:rPr kumimoji="1"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さん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DPI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日本会議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裏面にプロフィールあり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2076038" y="9083507"/>
            <a:ext cx="335616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☆参加お申込み＆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お問い合わせ☆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2062459" y="9581409"/>
            <a:ext cx="4331149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【E-Mail】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  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info@jpn.cilmsa.com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7876" y="1236510"/>
            <a:ext cx="7586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 smtClean="0">
                <a:ln w="12700">
                  <a:solidFill>
                    <a:schemeClr val="tx1"/>
                  </a:solidFill>
                </a:ln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障害者権利条約から考える</a:t>
            </a:r>
            <a:endParaRPr lang="en-US" altLang="ja-JP" sz="4800" dirty="0" smtClean="0">
              <a:ln w="12700">
                <a:solidFill>
                  <a:schemeClr val="tx1"/>
                </a:solidFill>
              </a:ln>
              <a:solidFill>
                <a:srgbClr val="585858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4800" dirty="0" smtClean="0">
                <a:ln w="12700">
                  <a:solidFill>
                    <a:schemeClr val="tx1"/>
                  </a:solidFill>
                </a:ln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インクルーシブな社会とは？</a:t>
            </a:r>
            <a:r>
              <a:rPr kumimoji="1" lang="ja-JP" altLang="en-US" sz="4000" dirty="0">
                <a:ln w="12700">
                  <a:solidFill>
                    <a:schemeClr val="tx1"/>
                  </a:solidFill>
                </a:ln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2063200" y="9825038"/>
            <a:ext cx="3590976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【Call】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　 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0798 – 66 - 5122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鍛治、数矢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28401" y="672093"/>
            <a:ext cx="507138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50" dirty="0" smtClean="0">
                <a:ln w="63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インクルーシブ教育学習</a:t>
            </a:r>
            <a:r>
              <a:rPr lang="ja-JP" altLang="en-US" sz="2550" dirty="0">
                <a:ln w="63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</a:t>
            </a:r>
            <a:endParaRPr kumimoji="1" lang="ja-JP" altLang="en-US" sz="2550" dirty="0">
              <a:ln w="6350">
                <a:solidFill>
                  <a:schemeClr val="tx1"/>
                </a:solidFill>
              </a:ln>
              <a:solidFill>
                <a:srgbClr val="00B05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43695" y="9316237"/>
            <a:ext cx="5534756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インクルーシブプロジェクト西宮（メインストリーム協会内）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フローチャート: 代替処理 3"/>
          <p:cNvSpPr/>
          <p:nvPr/>
        </p:nvSpPr>
        <p:spPr>
          <a:xfrm>
            <a:off x="745128" y="7834702"/>
            <a:ext cx="6322244" cy="981307"/>
          </a:xfrm>
          <a:prstGeom prst="flowChartAlternateProcess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22736" y="6149480"/>
            <a:ext cx="745701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国連の障害者権利条約を深く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び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地域で生きる、学ぶとはどういうことか、一緒に考えましょう！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なぜ、インクルーシブ教育が必要か？</a:t>
            </a:r>
            <a:r>
              <a:rPr kumimoji="1"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 algn="ctr"/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「障害者に対する差別や偏見、間違った先入観は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、小さい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頃から分けられている環境が生み出して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いるので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？」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と私たちは考えています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障害者権利条約の理念を基にしたインクルーシブ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教育が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実現し、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世の中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の障害者差別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がなくなる社会を目指して活動しています。</a:t>
            </a:r>
            <a:endParaRPr kumimoji="1" lang="en-US" altLang="ja-JP" sz="17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09101" y="421980"/>
            <a:ext cx="4499783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600" dirty="0" smtClean="0"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インクルーシブ教育プロジェクト西宮（</a:t>
            </a:r>
            <a:r>
              <a:rPr lang="en-US" altLang="ja-JP" sz="1600" dirty="0" smtClean="0"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IPN</a:t>
            </a:r>
            <a:r>
              <a:rPr lang="ja-JP" altLang="en-US" sz="1600" dirty="0" smtClean="0">
                <a:solidFill>
                  <a:srgbClr val="585858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）主催</a:t>
            </a:r>
            <a:endParaRPr kumimoji="1" lang="en-US" altLang="ja-JP" sz="1400" dirty="0" smtClean="0">
              <a:solidFill>
                <a:srgbClr val="585858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雲 4"/>
          <p:cNvSpPr/>
          <p:nvPr/>
        </p:nvSpPr>
        <p:spPr>
          <a:xfrm>
            <a:off x="5676900" y="5008756"/>
            <a:ext cx="1784147" cy="875421"/>
          </a:xfrm>
          <a:prstGeom prst="cloud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20857570">
            <a:off x="5829300" y="5181279"/>
            <a:ext cx="168779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ＤＦ平成ゴシック体W5" panose="02010609000101010101" pitchFamily="1" charset="-128"/>
              </a:rPr>
              <a:t>申込み必要</a:t>
            </a:r>
            <a:endParaRPr kumimoji="1" lang="ja-JP" altLang="en-US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a typeface="ＤＦ平成ゴシック体W5" panose="02010609000101010101" pitchFamily="1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60617" y="10075274"/>
            <a:ext cx="3590976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【Address】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兵庫県西宮市西福町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9-3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73535" y="10308396"/>
            <a:ext cx="3590976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【URL】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    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http://www.cilmsa.com/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円柱 2"/>
          <p:cNvSpPr/>
          <p:nvPr/>
        </p:nvSpPr>
        <p:spPr>
          <a:xfrm>
            <a:off x="1465042" y="9624014"/>
            <a:ext cx="3871233" cy="201024"/>
          </a:xfrm>
          <a:prstGeom prst="can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1266"/>
            <a:ext cx="7902054" cy="11150233"/>
          </a:xfrm>
          <a:prstGeom prst="rect">
            <a:avLst/>
          </a:prstGeom>
          <a:pattFill prst="horzBrick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" name="Picture 11" descr="\\Server-win\share\アスクル関連\１月作業\0111アスクル\AI\001_921d_singlemother\wak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641" y="240630"/>
            <a:ext cx="7299159" cy="10363201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268705" y="497299"/>
            <a:ext cx="7299159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☆崔栄繁（さいたかのり）さん</a:t>
            </a:r>
            <a:endParaRPr lang="en-US" altLang="ja-JP" sz="3200" dirty="0"/>
          </a:p>
          <a:p>
            <a:r>
              <a:rPr kumimoji="1" lang="ja-JP" altLang="en-US" sz="3200" dirty="0" smtClean="0"/>
              <a:t>　</a:t>
            </a:r>
            <a:r>
              <a:rPr lang="ja-JP" altLang="en-US" sz="3200" dirty="0"/>
              <a:t> </a:t>
            </a:r>
            <a:r>
              <a:rPr lang="ja-JP" altLang="en-US" sz="3200" dirty="0" smtClean="0"/>
              <a:t> </a:t>
            </a:r>
            <a:r>
              <a:rPr kumimoji="1" lang="ja-JP" altLang="en-US" sz="3200" dirty="0" smtClean="0"/>
              <a:t>プロフィール</a:t>
            </a:r>
            <a:endParaRPr lang="ja-JP" altLang="en-US" sz="3200" dirty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●生い立ち</a:t>
            </a:r>
            <a:endParaRPr lang="en-US" altLang="ja-JP" sz="1600" dirty="0" smtClean="0"/>
          </a:p>
          <a:p>
            <a:r>
              <a:rPr lang="en-US" altLang="ja-JP" sz="1600" dirty="0" smtClean="0"/>
              <a:t>1966</a:t>
            </a:r>
            <a:r>
              <a:rPr lang="ja-JP" altLang="en-US" sz="1600" dirty="0"/>
              <a:t>年生まれ、神奈川県育ち。早稲田大学法学部</a:t>
            </a:r>
            <a:r>
              <a:rPr lang="ja-JP" altLang="en-US" sz="1600" dirty="0" smtClean="0"/>
              <a:t>卒業後</a:t>
            </a:r>
            <a:r>
              <a:rPr lang="ja-JP" altLang="en-US" sz="1600" dirty="0"/>
              <a:t>、韓国のソウル大学大学院に留学（国際法専攻）。</a:t>
            </a:r>
          </a:p>
          <a:p>
            <a:r>
              <a:rPr lang="en-US" altLang="ja-JP" sz="1600" dirty="0"/>
              <a:t>1999</a:t>
            </a:r>
            <a:r>
              <a:rPr lang="ja-JP" altLang="en-US" sz="1600" dirty="0"/>
              <a:t>年に</a:t>
            </a:r>
            <a:r>
              <a:rPr lang="en-US" altLang="ja-JP" sz="1600" dirty="0"/>
              <a:t>DPI</a:t>
            </a:r>
            <a:r>
              <a:rPr lang="ja-JP" altLang="en-US" sz="1600" dirty="0"/>
              <a:t>権利擁護センターのスタッフとなり、現在</a:t>
            </a:r>
            <a:r>
              <a:rPr lang="en-US" altLang="ja-JP" sz="1600" dirty="0"/>
              <a:t>DPI</a:t>
            </a:r>
            <a:r>
              <a:rPr lang="ja-JP" altLang="en-US" sz="1600" dirty="0"/>
              <a:t>日本会議議長補佐。</a:t>
            </a:r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●経歴</a:t>
            </a:r>
            <a:endParaRPr lang="ja-JP" altLang="en-US" sz="1600" dirty="0"/>
          </a:p>
          <a:p>
            <a:r>
              <a:rPr lang="ja-JP" altLang="en-US" sz="1600" dirty="0"/>
              <a:t>重度障害者の介助者歴</a:t>
            </a:r>
            <a:r>
              <a:rPr lang="en-US" altLang="ja-JP" sz="1600" dirty="0"/>
              <a:t>7</a:t>
            </a:r>
            <a:r>
              <a:rPr lang="ja-JP" altLang="en-US" sz="1600" dirty="0"/>
              <a:t>年。</a:t>
            </a:r>
          </a:p>
          <a:p>
            <a:r>
              <a:rPr lang="ja-JP" altLang="en-US" sz="1600" dirty="0"/>
              <a:t>担当は障害者権利条約関係、差別禁止法・条例関係、教育、労働・雇用などのほか、日本障害フォーラム（ＪＤＦ）障害者権利条約推進委員会事務局を担当。</a:t>
            </a:r>
          </a:p>
          <a:p>
            <a:r>
              <a:rPr lang="en-US" altLang="ja-JP" sz="1600" dirty="0"/>
              <a:t>2002</a:t>
            </a:r>
            <a:r>
              <a:rPr lang="ja-JP" altLang="en-US" sz="1600" dirty="0"/>
              <a:t>年より８回に渡り開催された国連の特別委員会に、第５回を除く全てに日本障害フォーラム（</a:t>
            </a:r>
            <a:r>
              <a:rPr lang="en-US" altLang="ja-JP" sz="1600" dirty="0"/>
              <a:t>JDF</a:t>
            </a:r>
            <a:r>
              <a:rPr lang="ja-JP" altLang="en-US" sz="1600" dirty="0"/>
              <a:t>）のスタッフとして参加。</a:t>
            </a:r>
          </a:p>
          <a:p>
            <a:r>
              <a:rPr lang="ja-JP" altLang="en-US" sz="1600" dirty="0"/>
              <a:t>現職のほか、</a:t>
            </a:r>
            <a:r>
              <a:rPr lang="en-US" altLang="ja-JP" sz="1600" dirty="0"/>
              <a:t>2008</a:t>
            </a:r>
            <a:r>
              <a:rPr lang="ja-JP" altLang="en-US" sz="1600" dirty="0"/>
              <a:t>年度より現在まで独立行政法人</a:t>
            </a:r>
            <a:r>
              <a:rPr lang="en-US" altLang="ja-JP" sz="1600" dirty="0"/>
              <a:t>JETRO</a:t>
            </a:r>
            <a:r>
              <a:rPr lang="ja-JP" altLang="en-US" sz="1600" dirty="0"/>
              <a:t>アジア経済研究所外部委員として、韓国の障害者法制度について研究中。</a:t>
            </a:r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●趣味など</a:t>
            </a:r>
            <a:endParaRPr lang="en-US" altLang="ja-JP" sz="1600" dirty="0"/>
          </a:p>
          <a:p>
            <a:r>
              <a:rPr lang="ja-JP" altLang="en-US" sz="1600" dirty="0" smtClean="0"/>
              <a:t>山</a:t>
            </a:r>
            <a:r>
              <a:rPr lang="ja-JP" altLang="en-US" sz="1600" dirty="0"/>
              <a:t>と酒が好き。</a:t>
            </a:r>
          </a:p>
          <a:p>
            <a:endParaRPr lang="ja-JP" altLang="en-US" sz="1600" dirty="0"/>
          </a:p>
          <a:p>
            <a:r>
              <a:rPr lang="ja-JP" altLang="en-US" sz="1600" dirty="0"/>
              <a:t>●</a:t>
            </a:r>
            <a:r>
              <a:rPr lang="ja-JP" altLang="en-US" sz="1600" dirty="0" smtClean="0"/>
              <a:t>著書</a:t>
            </a:r>
            <a:endParaRPr lang="ja-JP" altLang="en-US" sz="1600" dirty="0"/>
          </a:p>
          <a:p>
            <a:r>
              <a:rPr lang="ja-JP" altLang="en-US" sz="1600" dirty="0"/>
              <a:t>「自立生活」、東・長瀬・川島編</a:t>
            </a:r>
            <a:r>
              <a:rPr lang="en-US" altLang="ja-JP" sz="1600" dirty="0"/>
              <a:t>『</a:t>
            </a:r>
            <a:r>
              <a:rPr lang="ja-JP" altLang="en-US" sz="1600" dirty="0"/>
              <a:t>障害者権利条約と日本</a:t>
            </a:r>
            <a:r>
              <a:rPr lang="en-US" altLang="ja-JP" sz="1600" dirty="0"/>
              <a:t>』</a:t>
            </a:r>
            <a:r>
              <a:rPr lang="ja-JP" altLang="en-US" sz="1600" dirty="0"/>
              <a:t>（生活書院、</a:t>
            </a:r>
            <a:r>
              <a:rPr lang="en-US" altLang="ja-JP" sz="1600" dirty="0"/>
              <a:t>2008</a:t>
            </a:r>
            <a:r>
              <a:rPr lang="ja-JP" altLang="en-US" sz="1600" dirty="0"/>
              <a:t>）（共著）</a:t>
            </a:r>
          </a:p>
          <a:p>
            <a:r>
              <a:rPr lang="ja-JP" altLang="en-US" sz="1600" dirty="0"/>
              <a:t>「労働」、松井・川島編</a:t>
            </a:r>
            <a:r>
              <a:rPr lang="en-US" altLang="ja-JP" sz="1600" dirty="0"/>
              <a:t>『</a:t>
            </a:r>
            <a:r>
              <a:rPr lang="ja-JP" altLang="en-US" sz="1600" dirty="0"/>
              <a:t>概説　障害者権利条約</a:t>
            </a:r>
            <a:r>
              <a:rPr lang="en-US" altLang="ja-JP" sz="1600" dirty="0"/>
              <a:t>』</a:t>
            </a:r>
            <a:r>
              <a:rPr lang="ja-JP" altLang="en-US" sz="1600" dirty="0"/>
              <a:t>（法律文化社、</a:t>
            </a:r>
            <a:r>
              <a:rPr lang="en-US" altLang="ja-JP" sz="1600" dirty="0"/>
              <a:t>2010</a:t>
            </a:r>
            <a:r>
              <a:rPr lang="ja-JP" altLang="en-US" sz="1600" dirty="0"/>
              <a:t>）（共著）</a:t>
            </a:r>
          </a:p>
          <a:p>
            <a:r>
              <a:rPr lang="ja-JP" altLang="en-US" sz="1600" dirty="0"/>
              <a:t>「韓国の障害者法制</a:t>
            </a:r>
            <a:r>
              <a:rPr lang="en-US" altLang="ja-JP" sz="1600" dirty="0"/>
              <a:t>―</a:t>
            </a:r>
            <a:r>
              <a:rPr lang="ja-JP" altLang="en-US" sz="1600" dirty="0"/>
              <a:t>障害者差別禁止法を中心に</a:t>
            </a:r>
            <a:r>
              <a:rPr lang="en-US" altLang="ja-JP" sz="1600" dirty="0"/>
              <a:t>―</a:t>
            </a:r>
            <a:r>
              <a:rPr lang="ja-JP" altLang="en-US" sz="1600" dirty="0"/>
              <a:t>」、小林昌之編</a:t>
            </a:r>
            <a:r>
              <a:rPr lang="en-US" altLang="ja-JP" sz="1600" dirty="0"/>
              <a:t>『</a:t>
            </a:r>
            <a:r>
              <a:rPr lang="ja-JP" altLang="en-US" sz="1600" dirty="0"/>
              <a:t>アジア諸国の障害者法　－法的権利の確立と課題－</a:t>
            </a:r>
            <a:r>
              <a:rPr lang="en-US" altLang="ja-JP" sz="1600" dirty="0"/>
              <a:t>』</a:t>
            </a:r>
            <a:r>
              <a:rPr lang="ja-JP" altLang="en-US" sz="1600" dirty="0"/>
              <a:t>（アジア経済研究所研究双書</a:t>
            </a:r>
            <a:r>
              <a:rPr lang="en-US" altLang="ja-JP" sz="1600" dirty="0"/>
              <a:t>No.585</a:t>
            </a:r>
            <a:r>
              <a:rPr lang="ja-JP" altLang="en-US" sz="1600" dirty="0" err="1"/>
              <a:t>、</a:t>
            </a:r>
            <a:r>
              <a:rPr lang="ja-JP" altLang="en-US" sz="1600" dirty="0"/>
              <a:t>アジア経済研究所、</a:t>
            </a:r>
            <a:r>
              <a:rPr lang="en-US" altLang="ja-JP" sz="1600" dirty="0"/>
              <a:t>2010</a:t>
            </a:r>
            <a:r>
              <a:rPr lang="ja-JP" altLang="en-US" sz="1600" dirty="0"/>
              <a:t>）（共著）</a:t>
            </a:r>
          </a:p>
          <a:p>
            <a:r>
              <a:rPr lang="ja-JP" altLang="en-US" sz="1600" dirty="0"/>
              <a:t>「韓国の障害者雇用制度」、小林昌之編</a:t>
            </a:r>
            <a:r>
              <a:rPr lang="en-US" altLang="ja-JP" sz="1600" dirty="0"/>
              <a:t>『</a:t>
            </a:r>
            <a:r>
              <a:rPr lang="ja-JP" altLang="en-US" sz="1600" dirty="0"/>
              <a:t>アジアの障害者雇用法制</a:t>
            </a:r>
            <a:r>
              <a:rPr lang="ja-JP" altLang="en-US" sz="1600" dirty="0" err="1"/>
              <a:t>ー</a:t>
            </a:r>
            <a:r>
              <a:rPr lang="ja-JP" altLang="en-US" sz="1600" dirty="0"/>
              <a:t>差別禁止と雇用促進</a:t>
            </a:r>
            <a:r>
              <a:rPr lang="ja-JP" altLang="en-US" sz="1600" dirty="0" err="1"/>
              <a:t>ー</a:t>
            </a:r>
            <a:r>
              <a:rPr lang="en-US" altLang="ja-JP" sz="1600" dirty="0"/>
              <a:t>』</a:t>
            </a:r>
            <a:r>
              <a:rPr lang="ja-JP" altLang="en-US" sz="1600" dirty="0"/>
              <a:t>（アジ研選書３１、アジア経済研究所、</a:t>
            </a:r>
            <a:r>
              <a:rPr lang="en-US" altLang="ja-JP" sz="1600" dirty="0"/>
              <a:t>2012</a:t>
            </a:r>
            <a:r>
              <a:rPr lang="ja-JP" altLang="en-US" sz="1600" dirty="0"/>
              <a:t>）（共著）</a:t>
            </a:r>
          </a:p>
          <a:p>
            <a:r>
              <a:rPr lang="ja-JP" altLang="en-US" sz="1600" dirty="0"/>
              <a:t>「韓国の障害者教育法制度と実態」、小林昌之編</a:t>
            </a:r>
            <a:r>
              <a:rPr lang="en-US" altLang="ja-JP" sz="1600" dirty="0"/>
              <a:t>『</a:t>
            </a:r>
            <a:r>
              <a:rPr lang="ja-JP" altLang="en-US" sz="1600" dirty="0"/>
              <a:t>アジア諸国の障害者教育－インクルーシブ教育への課題</a:t>
            </a:r>
            <a:r>
              <a:rPr lang="en-US" altLang="ja-JP" sz="1600" dirty="0"/>
              <a:t>』</a:t>
            </a:r>
            <a:r>
              <a:rPr lang="ja-JP" altLang="en-US" sz="1600" dirty="0"/>
              <a:t>（アジ研選書、アジア経済研究所、</a:t>
            </a:r>
            <a:r>
              <a:rPr lang="en-US" altLang="ja-JP" sz="1600" dirty="0"/>
              <a:t>2014</a:t>
            </a:r>
            <a:r>
              <a:rPr lang="ja-JP" altLang="en-US" sz="1600" dirty="0"/>
              <a:t>）（共著）</a:t>
            </a:r>
          </a:p>
          <a:p>
            <a:r>
              <a:rPr lang="ja-JP" altLang="en-US" sz="1600" dirty="0"/>
              <a:t>「韓国の女性障害者</a:t>
            </a:r>
            <a:r>
              <a:rPr lang="en-US" altLang="ja-JP" sz="1600" dirty="0"/>
              <a:t>-</a:t>
            </a:r>
            <a:r>
              <a:rPr lang="ja-JP" altLang="en-US" sz="1600" dirty="0"/>
              <a:t>実態と法制度</a:t>
            </a:r>
            <a:r>
              <a:rPr lang="en-US" altLang="ja-JP" sz="1600" dirty="0"/>
              <a:t>-</a:t>
            </a:r>
            <a:r>
              <a:rPr lang="ja-JP" altLang="en-US" sz="1600" dirty="0"/>
              <a:t>」小林昌之編</a:t>
            </a:r>
            <a:r>
              <a:rPr lang="en-US" altLang="ja-JP" sz="1600" dirty="0"/>
              <a:t>『</a:t>
            </a:r>
            <a:r>
              <a:rPr lang="ja-JP" altLang="en-US" sz="1600" dirty="0"/>
              <a:t>アジア諸国の女性障害者と複合差別　　～</a:t>
            </a:r>
            <a:r>
              <a:rPr lang="ja-JP" altLang="en-US" sz="1600" dirty="0" smtClean="0"/>
              <a:t>人権</a:t>
            </a:r>
            <a:r>
              <a:rPr lang="ja-JP" altLang="en-US" sz="1600" dirty="0"/>
              <a:t>擁立の観点</a:t>
            </a:r>
            <a:r>
              <a:rPr lang="ja-JP" altLang="en-US" sz="1600" dirty="0" smtClean="0"/>
              <a:t>から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』</a:t>
            </a:r>
            <a:r>
              <a:rPr lang="ja-JP" altLang="en-US" sz="1600" dirty="0"/>
              <a:t>アジア経済研究所研究双書</a:t>
            </a:r>
            <a:r>
              <a:rPr lang="en-US" altLang="ja-JP" sz="1600" dirty="0"/>
              <a:t>No.629</a:t>
            </a:r>
            <a:r>
              <a:rPr lang="ja-JP" altLang="en-US" sz="1600" dirty="0" err="1"/>
              <a:t>、</a:t>
            </a:r>
            <a:r>
              <a:rPr lang="ja-JP" altLang="en-US" sz="1600" dirty="0"/>
              <a:t>アジア経済研究所、</a:t>
            </a:r>
            <a:r>
              <a:rPr lang="en-US" altLang="ja-JP" sz="1600" dirty="0"/>
              <a:t>2017</a:t>
            </a:r>
            <a:r>
              <a:rPr lang="ja-JP" altLang="en-US" sz="1600" dirty="0"/>
              <a:t>）（共著）</a:t>
            </a:r>
          </a:p>
          <a:p>
            <a:r>
              <a:rPr lang="en-US" altLang="ja-JP" sz="1600" dirty="0"/>
              <a:t>『</a:t>
            </a:r>
            <a:r>
              <a:rPr lang="ja-JP" altLang="en-US" sz="1600" dirty="0"/>
              <a:t>障害者の権利条約でこう変わる </a:t>
            </a:r>
            <a:r>
              <a:rPr lang="en-US" altLang="ja-JP" sz="1600" dirty="0"/>
              <a:t>Q&amp;A』</a:t>
            </a:r>
            <a:r>
              <a:rPr lang="ja-JP" altLang="en-US" sz="1600" dirty="0"/>
              <a:t>（</a:t>
            </a:r>
            <a:r>
              <a:rPr lang="en-US" altLang="ja-JP" sz="1600" dirty="0"/>
              <a:t>DPI</a:t>
            </a:r>
            <a:r>
              <a:rPr lang="ja-JP" altLang="en-US" sz="1600" dirty="0"/>
              <a:t>日本会議編、解放出版社、</a:t>
            </a:r>
            <a:r>
              <a:rPr lang="en-US" altLang="ja-JP" sz="1600" dirty="0"/>
              <a:t>2007</a:t>
            </a:r>
            <a:r>
              <a:rPr lang="ja-JP" altLang="en-US" sz="1600" dirty="0"/>
              <a:t>）（編・共著）</a:t>
            </a:r>
          </a:p>
          <a:p>
            <a:r>
              <a:rPr lang="en-US" altLang="ja-JP" sz="1600" dirty="0"/>
              <a:t>『</a:t>
            </a:r>
            <a:r>
              <a:rPr lang="ja-JP" altLang="en-US" sz="1600" dirty="0"/>
              <a:t>合理的配慮、差別的取扱いとは何か　障害者差別解消法・雇用促進法の使い方</a:t>
            </a:r>
            <a:r>
              <a:rPr lang="en-US" altLang="ja-JP" sz="1600" dirty="0"/>
              <a:t>』</a:t>
            </a:r>
            <a:r>
              <a:rPr lang="ja-JP" altLang="en-US" sz="1600" dirty="0"/>
              <a:t>（</a:t>
            </a:r>
            <a:r>
              <a:rPr lang="en-US" altLang="ja-JP" sz="1600" dirty="0"/>
              <a:t>DPI</a:t>
            </a:r>
            <a:r>
              <a:rPr lang="ja-JP" altLang="en-US" sz="1600" dirty="0"/>
              <a:t>日本会議編、解放出版社、</a:t>
            </a:r>
            <a:r>
              <a:rPr lang="en-US" altLang="ja-JP" sz="1600" dirty="0"/>
              <a:t>2016</a:t>
            </a:r>
            <a:r>
              <a:rPr lang="ja-JP" altLang="en-US" sz="1600" dirty="0"/>
              <a:t>）（編・共著）</a:t>
            </a:r>
          </a:p>
          <a:p>
            <a:r>
              <a:rPr lang="ja-JP" altLang="en-US" sz="1600" dirty="0"/>
              <a:t>ほか。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35048519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ユーザー設定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ＤＦ平成ゴシック体W5</vt:lpstr>
      <vt:lpstr>HGPｺﾞｼｯｸE</vt:lpstr>
      <vt:lpstr>HGP創英角ｺﾞｼｯｸUB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2017-01-19T10:34:16Z</dcterms:created>
  <dcterms:modified xsi:type="dcterms:W3CDTF">2018-06-07T07:35:09Z</dcterms:modified>
</cp:coreProperties>
</file>